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1" r:id="rId4"/>
    <p:sldId id="262" r:id="rId5"/>
    <p:sldId id="263" r:id="rId6"/>
    <p:sldId id="264" r:id="rId7"/>
    <p:sldId id="265" r:id="rId8"/>
    <p:sldId id="266" r:id="rId9"/>
    <p:sldId id="267"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9291"/>
    <a:srgbClr val="86868C"/>
    <a:srgbClr val="8C8C86"/>
    <a:srgbClr val="C3D4F6"/>
    <a:srgbClr val="CEA380"/>
    <a:srgbClr val="A54C3D"/>
    <a:srgbClr val="3D96A5"/>
    <a:srgbClr val="F66758"/>
    <a:srgbClr val="EC6562"/>
    <a:srgbClr val="80AB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643" y="7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media/model3d4.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86F66-29B3-76E8-E44E-F918755995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4BBD07-562E-9B1B-6874-345A2D329E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19AA2C-E0E5-335D-FCF0-CD3FE0377313}"/>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3D70FD2F-2263-2D29-9E0C-2F33766339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35280D-3163-BBE3-F11C-6F620F17F900}"/>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4207141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A01EA-F63D-2108-53D4-A98C6610D5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0C1FB16-445B-AF77-8E36-FA88442318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3D1813-0164-C727-E436-BBC640CA5414}"/>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5A15ED80-CB5B-CC11-B5D7-1319A7ED29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CBA8A5-2C75-0BEE-7B61-F772B0F846C4}"/>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30606425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2539A9-D1F0-6D16-1CFC-F66C2C5B69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99100D-715B-C590-5DA6-6D6FFB9FBE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122DA4-DFA6-0BA7-368C-9CD24D68134B}"/>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B57C32A6-9D05-FD34-CC05-BFDA6A5F53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1D45B0-4D22-5664-E562-E4FDAD7DCC29}"/>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4096309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97FA1-4E34-E4F9-0CD1-CCE4FF3373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C51F8C-7DF4-60FE-AC17-795C09D031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184A1B-AF8C-BE5B-F2FC-446383921129}"/>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82CEC369-539F-1C09-1637-29C05D7A56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8E1CD0-1786-A6C2-B764-2C4296AA390E}"/>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2348909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C27E6-3AFD-E665-8D2E-1D9BC2654B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A32ADB-52F2-2DFC-A35C-E4101B2CDF3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CB7009F-AB7B-15C2-1DFA-4870CDCFA86C}"/>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8EC6925E-F143-471B-B05D-EABDF417B0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779BB3-2667-AB4D-F866-B71A662C1DD1}"/>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580008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BB1D7-24FA-A03A-1F7D-E49C34E6EA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7A398B-20EC-C032-835B-A10DABE15A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392379-977F-1C05-71BC-7FB418E2FA6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6534E5-AAB9-0EE1-F274-D61A95C074EE}"/>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6" name="Footer Placeholder 5">
            <a:extLst>
              <a:ext uri="{FF2B5EF4-FFF2-40B4-BE49-F238E27FC236}">
                <a16:creationId xmlns:a16="http://schemas.microsoft.com/office/drawing/2014/main" id="{B3661997-00B9-12FB-64DD-37533F7E5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44E7CD-14AA-7561-88DC-DC9AD2780C78}"/>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826833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A5AAF-0736-C562-2277-5D6D13904A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CA9BED-3748-C698-CBB4-9591ED40E4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79CE5FE-3050-CAF7-6B5B-A9A252EDC5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2CE980-C89C-3501-21B7-3252BA6D5C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7D99C0-E6AB-71DD-6DB1-5BC98D4A3C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F2F6B6-B97C-0196-BAE8-6EC96E1E9C46}"/>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8" name="Footer Placeholder 7">
            <a:extLst>
              <a:ext uri="{FF2B5EF4-FFF2-40B4-BE49-F238E27FC236}">
                <a16:creationId xmlns:a16="http://schemas.microsoft.com/office/drawing/2014/main" id="{384FA324-F74E-C5AF-37EF-F54743027E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BB4C96F-066E-5F41-3492-DBAC949D7EAD}"/>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16338337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473ED-3EFD-CB98-E0B6-CB412862FE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1FD2F4F-309D-AC21-4CB3-435E11052143}"/>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4" name="Footer Placeholder 3">
            <a:extLst>
              <a:ext uri="{FF2B5EF4-FFF2-40B4-BE49-F238E27FC236}">
                <a16:creationId xmlns:a16="http://schemas.microsoft.com/office/drawing/2014/main" id="{2438F87E-8A7B-2D1F-0189-F36494407C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1D2807-3C41-B346-3ABF-8E7924DBF12A}"/>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2023858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426C92-F2F9-A2DA-922D-107FCAF546E5}"/>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3" name="Footer Placeholder 2">
            <a:extLst>
              <a:ext uri="{FF2B5EF4-FFF2-40B4-BE49-F238E27FC236}">
                <a16:creationId xmlns:a16="http://schemas.microsoft.com/office/drawing/2014/main" id="{34F13119-F59C-35F8-5E3A-160A7768EF3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4FACDA6-7498-68CA-5CC5-30D425EBE9B0}"/>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1220119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2D4E6-2612-C94B-F733-7278C4D6A7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10E7E4-B1B5-62F2-F065-125EC51C9D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7E8F2F-5227-A625-6945-C5903A5EA5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0E566F-83E9-EBB9-8D19-3E04E61979A2}"/>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6" name="Footer Placeholder 5">
            <a:extLst>
              <a:ext uri="{FF2B5EF4-FFF2-40B4-BE49-F238E27FC236}">
                <a16:creationId xmlns:a16="http://schemas.microsoft.com/office/drawing/2014/main" id="{AAA75AB0-6D57-0CA1-9DFE-B34CDEBD1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639E8D-85A7-5CE4-15DF-53C4AC3B2574}"/>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39142195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A5F5B-1A00-8C2A-6E99-D7F8468733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185642-4406-F904-060C-42A1E33456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39ED2EF-382B-B7BD-663F-940790E94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6F25AF-5D53-C066-2F48-44581A01D762}"/>
              </a:ext>
            </a:extLst>
          </p:cNvPr>
          <p:cNvSpPr>
            <a:spLocks noGrp="1"/>
          </p:cNvSpPr>
          <p:nvPr>
            <p:ph type="dt" sz="half" idx="10"/>
          </p:nvPr>
        </p:nvSpPr>
        <p:spPr/>
        <p:txBody>
          <a:bodyPr/>
          <a:lstStyle/>
          <a:p>
            <a:fld id="{7D22B69B-7E33-4A1E-9839-E0A72F6C6EC0}" type="datetimeFigureOut">
              <a:rPr lang="en-US" smtClean="0"/>
              <a:t>3/22/2024</a:t>
            </a:fld>
            <a:endParaRPr lang="en-US"/>
          </a:p>
        </p:txBody>
      </p:sp>
      <p:sp>
        <p:nvSpPr>
          <p:cNvPr id="6" name="Footer Placeholder 5">
            <a:extLst>
              <a:ext uri="{FF2B5EF4-FFF2-40B4-BE49-F238E27FC236}">
                <a16:creationId xmlns:a16="http://schemas.microsoft.com/office/drawing/2014/main" id="{CF07D29F-D486-21FD-1A51-4CC534DF3A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DB7957-9A15-34FE-7950-7276CDB33F70}"/>
              </a:ext>
            </a:extLst>
          </p:cNvPr>
          <p:cNvSpPr>
            <a:spLocks noGrp="1"/>
          </p:cNvSpPr>
          <p:nvPr>
            <p:ph type="sldNum" sz="quarter" idx="12"/>
          </p:nvPr>
        </p:nvSpPr>
        <p:spPr/>
        <p:txBody>
          <a:bodyPr/>
          <a:lstStyle/>
          <a:p>
            <a:fld id="{2A36E617-B6CD-4E91-ABF3-0F8A73020CA3}" type="slidenum">
              <a:rPr lang="en-US" smtClean="0"/>
              <a:t>‹#›</a:t>
            </a:fld>
            <a:endParaRPr lang="en-US"/>
          </a:p>
        </p:txBody>
      </p:sp>
    </p:spTree>
    <p:extLst>
      <p:ext uri="{BB962C8B-B14F-4D97-AF65-F5344CB8AC3E}">
        <p14:creationId xmlns:p14="http://schemas.microsoft.com/office/powerpoint/2010/main" val="38594197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72AB7D-1550-DBF9-42C0-F2F32E4DA8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3E7347E-AC74-7D7F-724E-ECB070C164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104428-1291-4471-1764-F8E8B31784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D22B69B-7E33-4A1E-9839-E0A72F6C6EC0}" type="datetimeFigureOut">
              <a:rPr lang="en-US" smtClean="0"/>
              <a:t>3/22/2024</a:t>
            </a:fld>
            <a:endParaRPr lang="en-US"/>
          </a:p>
        </p:txBody>
      </p:sp>
      <p:sp>
        <p:nvSpPr>
          <p:cNvPr id="5" name="Footer Placeholder 4">
            <a:extLst>
              <a:ext uri="{FF2B5EF4-FFF2-40B4-BE49-F238E27FC236}">
                <a16:creationId xmlns:a16="http://schemas.microsoft.com/office/drawing/2014/main" id="{23F1DEBF-A65F-4EDD-AC8B-881B492154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32001E7-6B08-486E-611A-203B36ABD4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A36E617-B6CD-4E91-ABF3-0F8A73020CA3}" type="slidenum">
              <a:rPr lang="en-US" smtClean="0"/>
              <a:t>‹#›</a:t>
            </a:fld>
            <a:endParaRPr lang="en-US"/>
          </a:p>
        </p:txBody>
      </p:sp>
    </p:spTree>
    <p:extLst>
      <p:ext uri="{BB962C8B-B14F-4D97-AF65-F5344CB8AC3E}">
        <p14:creationId xmlns:p14="http://schemas.microsoft.com/office/powerpoint/2010/main" val="36996472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0.png"/><Relationship Id="rId4" Type="http://schemas.microsoft.com/office/2017/06/relationships/model3d" Target="../media/model3d4.glb"/></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3.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17/06/relationships/model3d" Target="../media/model3d1.glb"/></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1.glb"/><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17/06/relationships/model3d" Target="../media/model3d2.glb"/></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9.png"/><Relationship Id="rId2" Type="http://schemas.microsoft.com/office/2017/06/relationships/model3d" Target="../media/model3d1.glb"/><Relationship Id="rId1" Type="http://schemas.openxmlformats.org/officeDocument/2006/relationships/slideLayout" Target="../slideLayouts/slideLayout2.xml"/><Relationship Id="rId6" Type="http://schemas.microsoft.com/office/2017/06/relationships/model3d" Target="../media/model3d3.glb"/><Relationship Id="rId5" Type="http://schemas.openxmlformats.org/officeDocument/2006/relationships/image" Target="../media/image8.png"/><Relationship Id="rId4" Type="http://schemas.microsoft.com/office/2017/06/relationships/model3d" Target="../media/model3d2.glb"/></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png"/><Relationship Id="rId7" Type="http://schemas.microsoft.com/office/2017/06/relationships/model3d" Target="../media/model3d2.glb"/><Relationship Id="rId2" Type="http://schemas.microsoft.com/office/2017/06/relationships/model3d" Target="../media/model3d1.glb"/><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microsoft.com/office/2017/06/relationships/model3d" Target="../media/model3d3.glb"/></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svg"/><Relationship Id="rId7" Type="http://schemas.microsoft.com/office/2017/06/relationships/model3d" Target="../media/model3d3.glb"/><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4.png"/><Relationship Id="rId10" Type="http://schemas.openxmlformats.org/officeDocument/2006/relationships/image" Target="../media/image16.png"/><Relationship Id="rId4" Type="http://schemas.microsoft.com/office/2017/06/relationships/model3d" Target="../media/model3d1.glb"/><Relationship Id="rId9" Type="http://schemas.microsoft.com/office/2017/06/relationships/model3d" Target="../media/model3d4.glb"/></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svg"/><Relationship Id="rId7" Type="http://schemas.microsoft.com/office/2017/06/relationships/model3d" Target="../media/model3d4.glb"/><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7.png"/><Relationship Id="rId4" Type="http://schemas.microsoft.com/office/2017/06/relationships/model3d" Target="../media/model3d1.glb"/></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9.png"/><Relationship Id="rId4" Type="http://schemas.microsoft.com/office/2017/06/relationships/model3d" Target="../media/model3d4.glb"/></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D1BA67F-5DFC-EE96-7B85-5E1CE23C447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5379720" y="2574221"/>
            <a:ext cx="1432560" cy="1709558"/>
          </a:xfrm>
          <a:prstGeom prst="rect">
            <a:avLst/>
          </a:prstGeom>
        </p:spPr>
      </p:pic>
      <p:sp>
        <p:nvSpPr>
          <p:cNvPr id="8" name="TextBox 7">
            <a:extLst>
              <a:ext uri="{FF2B5EF4-FFF2-40B4-BE49-F238E27FC236}">
                <a16:creationId xmlns:a16="http://schemas.microsoft.com/office/drawing/2014/main" id="{E315AA6C-A59E-76C3-CFA3-D171579AF22D}"/>
              </a:ext>
            </a:extLst>
          </p:cNvPr>
          <p:cNvSpPr txBox="1"/>
          <p:nvPr/>
        </p:nvSpPr>
        <p:spPr>
          <a:xfrm>
            <a:off x="4815839" y="6979920"/>
            <a:ext cx="2560321" cy="523220"/>
          </a:xfrm>
          <a:prstGeom prst="rect">
            <a:avLst/>
          </a:prstGeom>
          <a:noFill/>
        </p:spPr>
        <p:txBody>
          <a:bodyPr wrap="square" rtlCol="0">
            <a:spAutoFit/>
          </a:bodyPr>
          <a:lstStyle/>
          <a:p>
            <a:pPr algn="ctr"/>
            <a:r>
              <a:rPr lang="en-US" sz="2800" b="1" dirty="0">
                <a:solidFill>
                  <a:srgbClr val="3D96A5"/>
                </a:solidFill>
                <a:latin typeface="Raleway" pitchFamily="2" charset="0"/>
              </a:rPr>
              <a:t>SMART</a:t>
            </a:r>
            <a:r>
              <a:rPr lang="en-US" sz="2800" b="1" dirty="0">
                <a:solidFill>
                  <a:schemeClr val="bg2">
                    <a:lumMod val="25000"/>
                  </a:schemeClr>
                </a:solidFill>
                <a:latin typeface="Raleway" pitchFamily="2" charset="0"/>
              </a:rPr>
              <a:t> HOME</a:t>
            </a:r>
          </a:p>
        </p:txBody>
      </p:sp>
    </p:spTree>
    <p:extLst>
      <p:ext uri="{BB962C8B-B14F-4D97-AF65-F5344CB8AC3E}">
        <p14:creationId xmlns:p14="http://schemas.microsoft.com/office/powerpoint/2010/main" val="264370281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a:extLst>
              <a:ext uri="{FF2B5EF4-FFF2-40B4-BE49-F238E27FC236}">
                <a16:creationId xmlns:a16="http://schemas.microsoft.com/office/drawing/2014/main" id="{FA49BD53-F3BA-C736-CEB6-94A7B7BE73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5079545" y="2566300"/>
            <a:ext cx="2032908" cy="2425989"/>
          </a:xfrm>
          <a:prstGeom prst="rect">
            <a:avLst/>
          </a:prstGeom>
        </p:spPr>
      </p:pic>
      <p:sp>
        <p:nvSpPr>
          <p:cNvPr id="7" name="Rectangle 6">
            <a:extLst>
              <a:ext uri="{FF2B5EF4-FFF2-40B4-BE49-F238E27FC236}">
                <a16:creationId xmlns:a16="http://schemas.microsoft.com/office/drawing/2014/main" id="{A28D38ED-39B7-FC76-4DF1-E1EA97C02F74}"/>
              </a:ext>
            </a:extLst>
          </p:cNvPr>
          <p:cNvSpPr/>
          <p:nvPr/>
        </p:nvSpPr>
        <p:spPr>
          <a:xfrm>
            <a:off x="0" y="7588516"/>
            <a:ext cx="12456160" cy="2580640"/>
          </a:xfrm>
          <a:prstGeom prst="rect">
            <a:avLst/>
          </a:prstGeom>
          <a:solidFill>
            <a:srgbClr val="86868C"/>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Rounded Corners 5">
            <a:extLst>
              <a:ext uri="{FF2B5EF4-FFF2-40B4-BE49-F238E27FC236}">
                <a16:creationId xmlns:a16="http://schemas.microsoft.com/office/drawing/2014/main" id="{66F80F2C-8384-D579-D0BE-260A5616610D}"/>
              </a:ext>
            </a:extLst>
          </p:cNvPr>
          <p:cNvSpPr/>
          <p:nvPr/>
        </p:nvSpPr>
        <p:spPr>
          <a:xfrm>
            <a:off x="-4246879" y="-2874274"/>
            <a:ext cx="3830320" cy="2874274"/>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3791120" y="-2699846"/>
            <a:ext cx="3024554" cy="461665"/>
          </a:xfrm>
          <a:prstGeom prst="rect">
            <a:avLst/>
          </a:prstGeom>
          <a:noFill/>
        </p:spPr>
        <p:txBody>
          <a:bodyPr wrap="square" rtlCol="0">
            <a:spAutoFit/>
          </a:bodyPr>
          <a:lstStyle/>
          <a:p>
            <a:pPr algn="ctr"/>
            <a:r>
              <a:rPr lang="en-US" sz="2400" b="1" dirty="0">
                <a:solidFill>
                  <a:srgbClr val="3D96A5"/>
                </a:solidFill>
                <a:effectLst>
                  <a:outerShdw blurRad="419100" sx="102000" sy="102000" algn="ctr" rotWithShape="0">
                    <a:schemeClr val="bg1">
                      <a:alpha val="40000"/>
                    </a:schemeClr>
                  </a:outerShdw>
                </a:effectLst>
                <a:latin typeface="Raleway" pitchFamily="2" charset="0"/>
              </a:rPr>
              <a:t>Elevator</a:t>
            </a: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a:off x="-200243" y="-2783840"/>
            <a:ext cx="751341" cy="521014"/>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49F1C27B-06DA-5F56-65FB-36EC150044BE}"/>
                  </a:ext>
                </a:extLst>
              </p:cNvPr>
              <p:cNvGraphicFramePr>
                <a:graphicFrameLocks noChangeAspect="1"/>
              </p:cNvGraphicFramePr>
              <p:nvPr>
                <p:extLst>
                  <p:ext uri="{D42A27DB-BD31-4B8C-83A1-F6EECF244321}">
                    <p14:modId xmlns:p14="http://schemas.microsoft.com/office/powerpoint/2010/main" val="3676601812"/>
                  </p:ext>
                </p:extLst>
              </p:nvPr>
            </p:nvGraphicFramePr>
            <p:xfrm>
              <a:off x="7324736" y="-9788665"/>
              <a:ext cx="3609346" cy="4555803"/>
            </p:xfrm>
            <a:graphic>
              <a:graphicData uri="http://schemas.microsoft.com/office/drawing/2017/model3d">
                <am3d:model3d r:embed="rId4">
                  <am3d:spPr>
                    <a:xfrm>
                      <a:off x="0" y="0"/>
                      <a:ext cx="3609346" cy="4555803"/>
                    </a:xfrm>
                    <a:prstGeom prst="rect">
                      <a:avLst/>
                    </a:prstGeom>
                  </am3d:spPr>
                  <am3d:camera>
                    <am3d:pos x="0" y="0" z="71895445"/>
                    <am3d:up dx="0" dy="36000000" dz="0"/>
                    <am3d:lookAt x="0" y="0" z="0"/>
                    <am3d:perspective fov="2700000"/>
                  </am3d:camera>
                  <am3d:trans>
                    <am3d:meterPerModelUnit n="389802" d="1000000"/>
                    <am3d:preTrans dx="0" dy="-16607673" dz="0"/>
                    <am3d:scale>
                      <am3d:sx n="1000000" d="1000000"/>
                      <am3d:sy n="1000000" d="1000000"/>
                      <am3d:sz n="1000000" d="1000000"/>
                    </am3d:scale>
                    <am3d:rot ax="-975183" ay="-875565" az="252056"/>
                    <am3d:postTrans dx="0" dy="0" dz="0"/>
                  </am3d:trans>
                  <am3d:raster rName="Office3DRenderer" rVer="16.0.8326">
                    <am3d:blip r:embed="rId5"/>
                  </am3d:raster>
                  <am3d:objViewport viewportSz="53997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49F1C27B-06DA-5F56-65FB-36EC150044BE}"/>
                  </a:ext>
                </a:extLst>
              </p:cNvPr>
              <p:cNvPicPr>
                <a:picLocks noGrp="1" noRot="1" noChangeAspect="1" noMove="1" noResize="1" noEditPoints="1" noAdjustHandles="1" noChangeArrowheads="1" noChangeShapeType="1" noCrop="1"/>
              </p:cNvPicPr>
              <p:nvPr/>
            </p:nvPicPr>
            <p:blipFill>
              <a:blip r:embed="rId5"/>
              <a:stretch>
                <a:fillRect/>
              </a:stretch>
            </p:blipFill>
            <p:spPr>
              <a:xfrm>
                <a:off x="7324736" y="-9788665"/>
                <a:ext cx="3609346" cy="4555803"/>
              </a:xfrm>
              <a:prstGeom prst="rect">
                <a:avLst/>
              </a:prstGeom>
            </p:spPr>
          </p:pic>
        </mc:Fallback>
      </mc:AlternateContent>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3791120" y="-2063753"/>
            <a:ext cx="3250217"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For those looking to improve accessibility and mobility in their homes, home elevators are an excellent choice.</a:t>
            </a:r>
          </a:p>
        </p:txBody>
      </p:sp>
      <p:sp>
        <p:nvSpPr>
          <p:cNvPr id="2" name="TextBox 1">
            <a:extLst>
              <a:ext uri="{FF2B5EF4-FFF2-40B4-BE49-F238E27FC236}">
                <a16:creationId xmlns:a16="http://schemas.microsoft.com/office/drawing/2014/main" id="{0EEAD3B6-F696-254D-B29E-D1613FD959F2}"/>
              </a:ext>
            </a:extLst>
          </p:cNvPr>
          <p:cNvSpPr txBox="1"/>
          <p:nvPr/>
        </p:nvSpPr>
        <p:spPr>
          <a:xfrm>
            <a:off x="2396061" y="1970710"/>
            <a:ext cx="7399877" cy="1107996"/>
          </a:xfrm>
          <a:prstGeom prst="rect">
            <a:avLst/>
          </a:prstGeom>
          <a:noFill/>
        </p:spPr>
        <p:txBody>
          <a:bodyPr wrap="square" rtlCol="0">
            <a:spAutoFit/>
          </a:bodyPr>
          <a:lstStyle/>
          <a:p>
            <a:pPr algn="ctr"/>
            <a:r>
              <a:rPr lang="en-US" sz="6600" b="1" dirty="0">
                <a:solidFill>
                  <a:srgbClr val="3D96A5"/>
                </a:solidFill>
                <a:effectLst>
                  <a:outerShdw blurRad="444500" sx="102000" sy="102000" algn="ctr" rotWithShape="0">
                    <a:schemeClr val="bg1">
                      <a:alpha val="40000"/>
                    </a:schemeClr>
                  </a:outerShdw>
                </a:effectLst>
                <a:latin typeface="Raleway" pitchFamily="2" charset="0"/>
              </a:rPr>
              <a:t>SMART</a:t>
            </a:r>
            <a:r>
              <a:rPr lang="en-US" sz="66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spTree>
    <p:extLst>
      <p:ext uri="{BB962C8B-B14F-4D97-AF65-F5344CB8AC3E}">
        <p14:creationId xmlns:p14="http://schemas.microsoft.com/office/powerpoint/2010/main" val="42660162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3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a:extLst>
              <a:ext uri="{FF2B5EF4-FFF2-40B4-BE49-F238E27FC236}">
                <a16:creationId xmlns:a16="http://schemas.microsoft.com/office/drawing/2014/main" id="{DBB3D85E-14D0-8EF6-F0ED-A259B459DA3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4983479" y="1866598"/>
            <a:ext cx="2225040" cy="2655270"/>
          </a:xfrm>
          <a:prstGeom prst="rect">
            <a:avLst/>
          </a:prstGeom>
        </p:spPr>
      </p:pic>
      <p:sp>
        <p:nvSpPr>
          <p:cNvPr id="2" name="TextBox 1">
            <a:extLst>
              <a:ext uri="{FF2B5EF4-FFF2-40B4-BE49-F238E27FC236}">
                <a16:creationId xmlns:a16="http://schemas.microsoft.com/office/drawing/2014/main" id="{0EEAD3B6-F696-254D-B29E-D1613FD959F2}"/>
              </a:ext>
            </a:extLst>
          </p:cNvPr>
          <p:cNvSpPr txBox="1"/>
          <p:nvPr/>
        </p:nvSpPr>
        <p:spPr>
          <a:xfrm>
            <a:off x="4815839" y="3998648"/>
            <a:ext cx="2560321" cy="523220"/>
          </a:xfrm>
          <a:prstGeom prst="rect">
            <a:avLst/>
          </a:prstGeom>
          <a:noFill/>
        </p:spPr>
        <p:txBody>
          <a:bodyPr wrap="square" rtlCol="0">
            <a:spAutoFit/>
          </a:bodyPr>
          <a:lstStyle/>
          <a:p>
            <a:pPr algn="ctr"/>
            <a:r>
              <a:rPr lang="en-US" sz="2800" b="1" dirty="0">
                <a:solidFill>
                  <a:srgbClr val="3D96A5"/>
                </a:solidFill>
                <a:latin typeface="Raleway" pitchFamily="2" charset="0"/>
              </a:rPr>
              <a:t>SMART</a:t>
            </a:r>
            <a:r>
              <a:rPr lang="en-US" sz="2800" b="1" dirty="0">
                <a:solidFill>
                  <a:schemeClr val="bg2">
                    <a:lumMod val="25000"/>
                  </a:schemeClr>
                </a:solidFill>
                <a:latin typeface="Raleway" pitchFamily="2" charset="0"/>
              </a:rPr>
              <a:t> HOME</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CC046541-D9F0-9863-39EF-D53ADF72C168}"/>
                  </a:ext>
                </a:extLst>
              </p:cNvPr>
              <p:cNvGraphicFramePr>
                <a:graphicFrameLocks noChangeAspect="1"/>
              </p:cNvGraphicFramePr>
              <p:nvPr>
                <p:extLst>
                  <p:ext uri="{D42A27DB-BD31-4B8C-83A1-F6EECF244321}">
                    <p14:modId xmlns:p14="http://schemas.microsoft.com/office/powerpoint/2010/main" val="628959656"/>
                  </p:ext>
                </p:extLst>
              </p:nvPr>
            </p:nvGraphicFramePr>
            <p:xfrm>
              <a:off x="-4419886" y="4262619"/>
              <a:ext cx="10065569" cy="8656200"/>
            </p:xfrm>
            <a:graphic>
              <a:graphicData uri="http://schemas.microsoft.com/office/drawing/2017/model3d">
                <am3d:model3d r:embed="rId4">
                  <am3d:spPr>
                    <a:xfrm>
                      <a:off x="0" y="0"/>
                      <a:ext cx="10065569" cy="8656200"/>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x="8700000" ay="1800000" az="9600000"/>
                    <am3d:postTrans dx="0" dy="0" dz="0"/>
                  </am3d:trans>
                  <am3d:raster rName="Office3DRenderer" rVer="16.0.8326">
                    <am3d:blip r:embed="rId5"/>
                  </am3d:raster>
                  <am3d:objViewport viewportSz="1793137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CC046541-D9F0-9863-39EF-D53ADF72C168}"/>
                  </a:ext>
                </a:extLst>
              </p:cNvPr>
              <p:cNvPicPr>
                <a:picLocks noGrp="1" noRot="1" noChangeAspect="1" noMove="1" noResize="1" noEditPoints="1" noAdjustHandles="1" noChangeArrowheads="1" noChangeShapeType="1" noCrop="1"/>
              </p:cNvPicPr>
              <p:nvPr/>
            </p:nvPicPr>
            <p:blipFill>
              <a:blip r:embed="rId5"/>
              <a:stretch>
                <a:fillRect/>
              </a:stretch>
            </p:blipFill>
            <p:spPr>
              <a:xfrm>
                <a:off x="-4419886" y="4262619"/>
                <a:ext cx="10065569" cy="8656200"/>
              </a:xfrm>
              <a:prstGeom prst="rect">
                <a:avLst/>
              </a:prstGeom>
            </p:spPr>
          </p:pic>
        </mc:Fallback>
      </mc:AlternateContent>
    </p:spTree>
    <p:extLst>
      <p:ext uri="{BB962C8B-B14F-4D97-AF65-F5344CB8AC3E}">
        <p14:creationId xmlns:p14="http://schemas.microsoft.com/office/powerpoint/2010/main" val="4064106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a:extLst>
              <a:ext uri="{FF2B5EF4-FFF2-40B4-BE49-F238E27FC236}">
                <a16:creationId xmlns:a16="http://schemas.microsoft.com/office/drawing/2014/main" id="{0A2970E4-A0DE-9954-72CB-8921C3E8B2C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8459954" y="-10397067"/>
            <a:ext cx="18065027" cy="21558058"/>
          </a:xfrm>
          <a:prstGeom prst="rect">
            <a:avLst/>
          </a:prstGeom>
        </p:spPr>
      </p:pic>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noChangeAspect="1"/>
              </p:cNvGraphicFramePr>
              <p:nvPr>
                <p:extLst>
                  <p:ext uri="{D42A27DB-BD31-4B8C-83A1-F6EECF244321}">
                    <p14:modId xmlns:p14="http://schemas.microsoft.com/office/powerpoint/2010/main" val="1481594287"/>
                  </p:ext>
                </p:extLst>
              </p:nvPr>
            </p:nvGraphicFramePr>
            <p:xfrm>
              <a:off x="579136" y="1573383"/>
              <a:ext cx="11606287" cy="4901375"/>
            </p:xfrm>
            <a:graphic>
              <a:graphicData uri="http://schemas.microsoft.com/office/drawing/2017/model3d">
                <am3d:model3d r:embed="rId4">
                  <am3d:spPr>
                    <a:xfrm>
                      <a:off x="0" y="0"/>
                      <a:ext cx="11606287" cy="4901375"/>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m3d:postTrans dx="0" dy="0" dz="0"/>
                  </am3d:trans>
                  <am3d:raster rName="Office3DRenderer" rVer="16.0.8326">
                    <am3d:blip r:embed="rId5"/>
                  </am3d:raster>
                  <am3d:objViewport viewportSz="217273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5"/>
              <a:stretch>
                <a:fillRect/>
              </a:stretch>
            </p:blipFill>
            <p:spPr>
              <a:xfrm>
                <a:off x="579136" y="1573383"/>
                <a:ext cx="11606287" cy="4901375"/>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latin typeface="Raleway" pitchFamily="2" charset="0"/>
              </a:rPr>
              <a:t>SMART</a:t>
            </a:r>
            <a:r>
              <a:rPr lang="en-US" sz="2800" b="1" dirty="0">
                <a:solidFill>
                  <a:schemeClr val="bg2">
                    <a:lumMod val="25000"/>
                  </a:schemeClr>
                </a:solidFill>
                <a:latin typeface="Raleway" pitchFamily="2" charset="0"/>
              </a:rPr>
              <a:t> HOME</a:t>
            </a:r>
          </a:p>
        </p:txBody>
      </p:sp>
    </p:spTree>
    <p:extLst>
      <p:ext uri="{BB962C8B-B14F-4D97-AF65-F5344CB8AC3E}">
        <p14:creationId xmlns:p14="http://schemas.microsoft.com/office/powerpoint/2010/main" val="25144701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3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p:cNvGraphicFramePr>
              <p:nvPr>
                <p:extLst>
                  <p:ext uri="{D42A27DB-BD31-4B8C-83A1-F6EECF244321}">
                    <p14:modId xmlns:p14="http://schemas.microsoft.com/office/powerpoint/2010/main" val="761180056"/>
                  </p:ext>
                </p:extLst>
              </p:nvPr>
            </p:nvGraphicFramePr>
            <p:xfrm>
              <a:off x="-9886380" y="-7802879"/>
              <a:ext cx="33051180" cy="15580272"/>
            </p:xfrm>
            <a:graphic>
              <a:graphicData uri="http://schemas.microsoft.com/office/drawing/2017/model3d">
                <am3d:model3d r:embed="rId2">
                  <am3d:spPr>
                    <a:xfrm>
                      <a:off x="0" y="0"/>
                      <a:ext cx="33051180" cy="15580272"/>
                    </a:xfrm>
                    <a:prstGeom prst="rect">
                      <a:avLst/>
                    </a:prstGeom>
                  </am3d:spPr>
                  <am3d:camera>
                    <am3d:pos x="0" y="0" z="67076670"/>
                    <am3d:up dx="0" dy="36000000" dz="0"/>
                    <am3d:lookAt x="0" y="0" z="0"/>
                    <am3d:perspective fov="632319"/>
                  </am3d:camera>
                  <am3d:trans>
                    <am3d:meterPerModelUnit n="45" d="1000000"/>
                    <am3d:preTrans dx="-70" dy="-5827976" dz="-70"/>
                    <am3d:scale>
                      <am3d:sx n="1000000" d="1000000"/>
                      <am3d:sy n="1000000" d="1000000"/>
                      <am3d:sz n="1000000" d="1000000"/>
                    </am3d:scale>
                    <am3d:rot ax="48280" ay="-2507875" az="-32176"/>
                    <am3d:postTrans dx="0" dy="0" dz="0"/>
                  </am3d:trans>
                  <am3d:raster rName="Office3DRenderer" rVer="16.0.8326">
                    <am3d:blip r:embed="rId3"/>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3"/>
              <a:stretch>
                <a:fillRect/>
              </a:stretch>
            </p:blipFill>
            <p:spPr>
              <a:xfrm>
                <a:off x="-9886380" y="-7802879"/>
                <a:ext cx="33051180" cy="15580272"/>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194FEB4D-CEA7-BD35-1819-1F2FCB93D590}"/>
                  </a:ext>
                </a:extLst>
              </p:cNvPr>
              <p:cNvGraphicFramePr>
                <a:graphicFrameLocks/>
              </p:cNvGraphicFramePr>
              <p:nvPr>
                <p:extLst>
                  <p:ext uri="{D42A27DB-BD31-4B8C-83A1-F6EECF244321}">
                    <p14:modId xmlns:p14="http://schemas.microsoft.com/office/powerpoint/2010/main" val="935662519"/>
                  </p:ext>
                </p:extLst>
              </p:nvPr>
            </p:nvGraphicFramePr>
            <p:xfrm>
              <a:off x="-6415295" y="1356361"/>
              <a:ext cx="6260915" cy="5844134"/>
            </p:xfrm>
            <a:graphic>
              <a:graphicData uri="http://schemas.microsoft.com/office/drawing/2017/model3d">
                <am3d:model3d r:embed="rId4">
                  <am3d:spPr>
                    <a:xfrm>
                      <a:off x="0" y="0"/>
                      <a:ext cx="6260915" cy="5844134"/>
                    </a:xfrm>
                    <a:prstGeom prst="rect">
                      <a:avLst/>
                    </a:prstGeom>
                  </am3d:spPr>
                  <am3d:camera>
                    <am3d:pos x="0" y="0" z="61176273"/>
                    <am3d:up dx="0" dy="36000000" dz="0"/>
                    <am3d:lookAt x="0" y="0" z="0"/>
                    <am3d:perspective fov="1800000"/>
                  </am3d:camera>
                  <am3d:trans>
                    <am3d:meterPerModelUnit n="2883" d="1000000"/>
                    <am3d:preTrans dx="1245834" dy="-2525626" dz="358886"/>
                    <am3d:scale>
                      <am3d:sx n="1000000" d="1000000"/>
                      <am3d:sy n="1000000" d="1000000"/>
                      <am3d:sz n="1000000" d="1000000"/>
                    </am3d:scale>
                    <am3d:rot ax="10725661" ay="295394" az="10761579"/>
                    <am3d:postTrans dx="0" dy="0" dz="0"/>
                  </am3d:trans>
                  <am3d:raster rName="Office3DRenderer" rVer="16.0.8326">
                    <am3d:blip r:embed="rId5"/>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194FEB4D-CEA7-BD35-1819-1F2FCB93D590}"/>
                  </a:ext>
                </a:extLst>
              </p:cNvPr>
              <p:cNvPicPr>
                <a:picLocks noGrp="1" noRot="1" noChangeAspect="1" noMove="1" noResize="1" noEditPoints="1" noAdjustHandles="1" noChangeArrowheads="1" noChangeShapeType="1" noCrop="1"/>
              </p:cNvPicPr>
              <p:nvPr/>
            </p:nvPicPr>
            <p:blipFill>
              <a:blip r:embed="rId5"/>
              <a:stretch>
                <a:fillRect/>
              </a:stretch>
            </p:blipFill>
            <p:spPr>
              <a:xfrm>
                <a:off x="-6415295" y="1356361"/>
                <a:ext cx="6260915" cy="5844134"/>
              </a:xfrm>
              <a:prstGeom prst="rect">
                <a:avLst/>
              </a:prstGeom>
            </p:spPr>
          </p:pic>
        </mc:Fallback>
      </mc:AlternateContent>
      <p:sp>
        <p:nvSpPr>
          <p:cNvPr id="6" name="Rectangle: Rounded Corners 5">
            <a:extLst>
              <a:ext uri="{FF2B5EF4-FFF2-40B4-BE49-F238E27FC236}">
                <a16:creationId xmlns:a16="http://schemas.microsoft.com/office/drawing/2014/main" id="{66F80F2C-8384-D579-D0BE-260A5616610D}"/>
              </a:ext>
            </a:extLst>
          </p:cNvPr>
          <p:cNvSpPr/>
          <p:nvPr/>
        </p:nvSpPr>
        <p:spPr>
          <a:xfrm>
            <a:off x="7548481" y="1717431"/>
            <a:ext cx="4706595" cy="3985846"/>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8389501" y="1948376"/>
            <a:ext cx="3024554" cy="461665"/>
          </a:xfrm>
          <a:prstGeom prst="rect">
            <a:avLst/>
          </a:prstGeom>
          <a:noFill/>
        </p:spPr>
        <p:txBody>
          <a:bodyPr wrap="square" rtlCol="0">
            <a:spAutoFit/>
          </a:bodyPr>
          <a:lstStyle/>
          <a:p>
            <a:pPr algn="ctr"/>
            <a:r>
              <a:rPr lang="en-US" sz="2400" b="1" dirty="0">
                <a:solidFill>
                  <a:srgbClr val="3D96A5"/>
                </a:solidFill>
                <a:effectLst>
                  <a:outerShdw blurRad="419100" sx="102000" sy="102000" algn="ctr" rotWithShape="0">
                    <a:schemeClr val="bg1">
                      <a:alpha val="40000"/>
                    </a:schemeClr>
                  </a:outerShdw>
                </a:effectLst>
                <a:latin typeface="Raleway" pitchFamily="2" charset="0"/>
              </a:rPr>
              <a:t>Front Door Pin lock</a:t>
            </a: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rot="10800000" flipV="1">
            <a:off x="5661895" y="2179207"/>
            <a:ext cx="1926964" cy="1838607"/>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7770259" y="2559356"/>
            <a:ext cx="4303417"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In many contexts, keypad PIN locks are essential for maintaining security and controlling access. They provide an easy-to-use, configurable method of limiting access to those who are authorized.</a:t>
            </a:r>
          </a:p>
        </p:txBody>
      </p:sp>
      <p:sp>
        <p:nvSpPr>
          <p:cNvPr id="5" name="Parallelogram 4">
            <a:extLst>
              <a:ext uri="{FF2B5EF4-FFF2-40B4-BE49-F238E27FC236}">
                <a16:creationId xmlns:a16="http://schemas.microsoft.com/office/drawing/2014/main" id="{15A7AA34-783D-E4A6-AEEF-D484A1AC9588}"/>
              </a:ext>
            </a:extLst>
          </p:cNvPr>
          <p:cNvSpPr/>
          <p:nvPr/>
        </p:nvSpPr>
        <p:spPr>
          <a:xfrm>
            <a:off x="-7444932" y="7333952"/>
            <a:ext cx="12598863" cy="886882"/>
          </a:xfrm>
          <a:prstGeom prst="parallelogram">
            <a:avLst>
              <a:gd name="adj" fmla="val 560717"/>
            </a:avLst>
          </a:prstGeom>
          <a:solidFill>
            <a:srgbClr val="94929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13062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noChangeAspect="1"/>
              </p:cNvGraphicFramePr>
              <p:nvPr>
                <p:extLst>
                  <p:ext uri="{D42A27DB-BD31-4B8C-83A1-F6EECF244321}">
                    <p14:modId xmlns:p14="http://schemas.microsoft.com/office/powerpoint/2010/main" val="3109982801"/>
                  </p:ext>
                </p:extLst>
              </p:nvPr>
            </p:nvGraphicFramePr>
            <p:xfrm>
              <a:off x="-1460532" y="-9152106"/>
              <a:ext cx="39647631" cy="17263949"/>
            </p:xfrm>
            <a:graphic>
              <a:graphicData uri="http://schemas.microsoft.com/office/drawing/2017/model3d">
                <am3d:model3d r:embed="rId2">
                  <am3d:spPr>
                    <a:xfrm>
                      <a:off x="0" y="0"/>
                      <a:ext cx="39647631" cy="17263949"/>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x="-530677" ay="343887" az="-53417"/>
                    <am3d:postTrans dx="0" dy="0" dz="0"/>
                  </am3d:trans>
                  <am3d:raster rName="Office3DRenderer" rVer="16.0.8326">
                    <am3d:blip r:embed="rId3"/>
                  </am3d:raster>
                  <am3d:objViewport viewportSz="706072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3"/>
              <a:stretch>
                <a:fillRect/>
              </a:stretch>
            </p:blipFill>
            <p:spPr>
              <a:xfrm>
                <a:off x="-1460532" y="-9152106"/>
                <a:ext cx="39647631" cy="17263949"/>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sp>
        <p:nvSpPr>
          <p:cNvPr id="5" name="Parallelogram 4">
            <a:extLst>
              <a:ext uri="{FF2B5EF4-FFF2-40B4-BE49-F238E27FC236}">
                <a16:creationId xmlns:a16="http://schemas.microsoft.com/office/drawing/2014/main" id="{53B82E20-0C23-4DE0-A7A0-D10FA805FDD2}"/>
              </a:ext>
            </a:extLst>
          </p:cNvPr>
          <p:cNvSpPr/>
          <p:nvPr/>
        </p:nvSpPr>
        <p:spPr>
          <a:xfrm>
            <a:off x="-576805" y="6558156"/>
            <a:ext cx="13112187" cy="647817"/>
          </a:xfrm>
          <a:prstGeom prst="parallelogram">
            <a:avLst>
              <a:gd name="adj" fmla="val 613435"/>
            </a:avLst>
          </a:prstGeom>
          <a:solidFill>
            <a:srgbClr val="94929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FB3D2F07-2173-7BDE-0CE4-14A987570C3F}"/>
                  </a:ext>
                </a:extLst>
              </p:cNvPr>
              <p:cNvGraphicFramePr>
                <a:graphicFrameLocks/>
              </p:cNvGraphicFramePr>
              <p:nvPr>
                <p:extLst>
                  <p:ext uri="{D42A27DB-BD31-4B8C-83A1-F6EECF244321}">
                    <p14:modId xmlns:p14="http://schemas.microsoft.com/office/powerpoint/2010/main" val="3672042341"/>
                  </p:ext>
                </p:extLst>
              </p:nvPr>
            </p:nvGraphicFramePr>
            <p:xfrm rot="60000">
              <a:off x="4649546" y="995321"/>
              <a:ext cx="7001384" cy="5891952"/>
            </p:xfrm>
            <a:graphic>
              <a:graphicData uri="http://schemas.microsoft.com/office/drawing/2017/model3d">
                <am3d:model3d r:embed="rId4">
                  <am3d:spPr>
                    <a:xfrm rot="60000">
                      <a:off x="0" y="0"/>
                      <a:ext cx="7001384" cy="5891952"/>
                    </a:xfrm>
                    <a:prstGeom prst="rect">
                      <a:avLst/>
                    </a:prstGeom>
                  </am3d:spPr>
                  <am3d:camera>
                    <am3d:pos x="0" y="0" z="61176273"/>
                    <am3d:up dx="0" dy="36000000" dz="0"/>
                    <am3d:lookAt x="0" y="0" z="0"/>
                    <am3d:perspective fov="1800000"/>
                  </am3d:camera>
                  <am3d:trans>
                    <am3d:meterPerModelUnit n="2883" d="1000000"/>
                    <am3d:preTrans dx="1245834" dy="-2525626" dz="358886"/>
                    <am3d:scale>
                      <am3d:sx n="1000000" d="1000000"/>
                      <am3d:sy n="1000000" d="1000000"/>
                      <am3d:sz n="1000000" d="1000000"/>
                    </am3d:scale>
                    <am3d:rot ax="11220000" ay="20880000" az="10680000"/>
                    <am3d:postTrans dx="0" dy="0" dz="0"/>
                  </am3d:trans>
                  <am3d:raster rName="Office3DRenderer" rVer="16.0.8326">
                    <am3d:blip r:embed="rId5"/>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FB3D2F07-2173-7BDE-0CE4-14A987570C3F}"/>
                  </a:ext>
                </a:extLst>
              </p:cNvPr>
              <p:cNvPicPr>
                <a:picLocks noGrp="1" noRot="1" noChangeAspect="1" noMove="1" noResize="1" noEditPoints="1" noAdjustHandles="1" noChangeArrowheads="1" noChangeShapeType="1" noCrop="1"/>
              </p:cNvPicPr>
              <p:nvPr/>
            </p:nvPicPr>
            <p:blipFill>
              <a:blip r:embed="rId5"/>
              <a:stretch>
                <a:fillRect/>
              </a:stretch>
            </p:blipFill>
            <p:spPr>
              <a:xfrm rot="60000">
                <a:off x="4649546" y="995321"/>
                <a:ext cx="7001384" cy="589195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7" name="3D Model 16">
                <a:extLst>
                  <a:ext uri="{FF2B5EF4-FFF2-40B4-BE49-F238E27FC236}">
                    <a16:creationId xmlns:a16="http://schemas.microsoft.com/office/drawing/2014/main" id="{6F3ABA62-FCB9-C10F-B70C-5F2C88DAD609}"/>
                  </a:ext>
                </a:extLst>
              </p:cNvPr>
              <p:cNvGraphicFramePr>
                <a:graphicFrameLocks noChangeAspect="1"/>
              </p:cNvGraphicFramePr>
              <p:nvPr>
                <p:extLst>
                  <p:ext uri="{D42A27DB-BD31-4B8C-83A1-F6EECF244321}">
                    <p14:modId xmlns:p14="http://schemas.microsoft.com/office/powerpoint/2010/main" val="530676161"/>
                  </p:ext>
                </p:extLst>
              </p:nvPr>
            </p:nvGraphicFramePr>
            <p:xfrm>
              <a:off x="6751452" y="-5497245"/>
              <a:ext cx="875106" cy="551696"/>
            </p:xfrm>
            <a:graphic>
              <a:graphicData uri="http://schemas.microsoft.com/office/drawing/2017/model3d">
                <am3d:model3d r:embed="rId6">
                  <am3d:spPr>
                    <a:xfrm>
                      <a:off x="0" y="0"/>
                      <a:ext cx="875106" cy="551696"/>
                    </a:xfrm>
                    <a:prstGeom prst="rect">
                      <a:avLst/>
                    </a:prstGeom>
                  </am3d:spPr>
                  <am3d:camera>
                    <am3d:pos x="0" y="0" z="68353672"/>
                    <am3d:up dx="0" dy="36000000" dz="0"/>
                    <am3d:lookAt x="0" y="0" z="0"/>
                    <am3d:perspective fov="2700000"/>
                  </am3d:camera>
                  <am3d:trans>
                    <am3d:meterPerModelUnit n="3576528" d="1000000"/>
                    <am3d:preTrans dx="0" dy="-6019268" dz="0"/>
                    <am3d:scale>
                      <am3d:sx n="1000000" d="1000000"/>
                      <am3d:sy n="1000000" d="1000000"/>
                      <am3d:sz n="1000000" d="1000000"/>
                    </am3d:scale>
                    <am3d:rot ax="9973867" ay="-2575529" az="568535"/>
                    <am3d:postTrans dx="0" dy="0" dz="0"/>
                  </am3d:trans>
                  <am3d:raster rName="Office3DRenderer" rVer="16.0.8326">
                    <am3d:blip r:embed="rId7"/>
                  </am3d:raster>
                  <am3d:objViewport viewportSz="11794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a:extLst>
                  <a:ext uri="{FF2B5EF4-FFF2-40B4-BE49-F238E27FC236}">
                    <a16:creationId xmlns:a16="http://schemas.microsoft.com/office/drawing/2014/main" id="{6F3ABA62-FCB9-C10F-B70C-5F2C88DAD609}"/>
                  </a:ext>
                </a:extLst>
              </p:cNvPr>
              <p:cNvPicPr>
                <a:picLocks noGrp="1" noRot="1" noChangeAspect="1" noMove="1" noResize="1" noEditPoints="1" noAdjustHandles="1" noChangeArrowheads="1" noChangeShapeType="1" noCrop="1"/>
              </p:cNvPicPr>
              <p:nvPr/>
            </p:nvPicPr>
            <p:blipFill>
              <a:blip r:embed="rId7"/>
              <a:stretch>
                <a:fillRect/>
              </a:stretch>
            </p:blipFill>
            <p:spPr>
              <a:xfrm>
                <a:off x="6751452" y="-5497245"/>
                <a:ext cx="875106" cy="551696"/>
              </a:xfrm>
              <a:prstGeom prst="rect">
                <a:avLst/>
              </a:prstGeom>
            </p:spPr>
          </p:pic>
        </mc:Fallback>
      </mc:AlternateContent>
      <p:sp>
        <p:nvSpPr>
          <p:cNvPr id="6" name="Rectangle: Rounded Corners 5">
            <a:extLst>
              <a:ext uri="{FF2B5EF4-FFF2-40B4-BE49-F238E27FC236}">
                <a16:creationId xmlns:a16="http://schemas.microsoft.com/office/drawing/2014/main" id="{66F80F2C-8384-D579-D0BE-260A5616610D}"/>
              </a:ext>
            </a:extLst>
          </p:cNvPr>
          <p:cNvSpPr/>
          <p:nvPr/>
        </p:nvSpPr>
        <p:spPr>
          <a:xfrm>
            <a:off x="100280" y="1975263"/>
            <a:ext cx="4706595" cy="3985846"/>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791653" y="2152313"/>
            <a:ext cx="3024554" cy="461665"/>
          </a:xfrm>
          <a:prstGeom prst="rect">
            <a:avLst/>
          </a:prstGeom>
          <a:noFill/>
        </p:spPr>
        <p:txBody>
          <a:bodyPr wrap="square" rtlCol="0">
            <a:spAutoFit/>
          </a:bodyPr>
          <a:lstStyle/>
          <a:p>
            <a:pPr algn="ctr"/>
            <a:r>
              <a:rPr lang="en-US" sz="2400" b="1" dirty="0">
                <a:solidFill>
                  <a:srgbClr val="3D96A5"/>
                </a:solidFill>
                <a:latin typeface="Raleway" pitchFamily="2" charset="0"/>
              </a:rPr>
              <a:t>Smart garage door</a:t>
            </a:r>
            <a:endParaRPr lang="en-US" sz="2400" b="1" dirty="0">
              <a:solidFill>
                <a:srgbClr val="3D96A5"/>
              </a:solidFill>
              <a:effectLst>
                <a:outerShdw blurRad="419100" sx="102000" sy="102000" algn="ctr" rotWithShape="0">
                  <a:schemeClr val="bg1">
                    <a:alpha val="40000"/>
                  </a:schemeClr>
                </a:outerShdw>
              </a:effectLst>
              <a:latin typeface="Raleway" pitchFamily="2" charset="0"/>
            </a:endParaRP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flipV="1">
            <a:off x="4145280" y="1948376"/>
            <a:ext cx="929640" cy="869538"/>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196775" y="2664026"/>
            <a:ext cx="4706595"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Modern home convenience and security depend greatly on garage doors that are equipped with infrared (IR) remote controls. By enabling homeowners to remotely open and close their garage doors, these systems improve accessibility and safety.</a:t>
            </a:r>
          </a:p>
        </p:txBody>
      </p:sp>
    </p:spTree>
    <p:extLst>
      <p:ext uri="{BB962C8B-B14F-4D97-AF65-F5344CB8AC3E}">
        <p14:creationId xmlns:p14="http://schemas.microsoft.com/office/powerpoint/2010/main" val="28968956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C6DFE58-F057-0ACB-4165-D4C6485CB235}"/>
              </a:ext>
            </a:extLst>
          </p:cNvPr>
          <p:cNvSpPr/>
          <p:nvPr/>
        </p:nvSpPr>
        <p:spPr>
          <a:xfrm>
            <a:off x="3657601" y="3889093"/>
            <a:ext cx="8534400" cy="2982537"/>
          </a:xfrm>
          <a:prstGeom prst="rect">
            <a:avLst/>
          </a:prstGeom>
          <a:solidFill>
            <a:srgbClr val="86868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noChangeAspect="1"/>
              </p:cNvGraphicFramePr>
              <p:nvPr>
                <p:extLst>
                  <p:ext uri="{D42A27DB-BD31-4B8C-83A1-F6EECF244321}">
                    <p14:modId xmlns:p14="http://schemas.microsoft.com/office/powerpoint/2010/main" val="28961420"/>
                  </p:ext>
                </p:extLst>
              </p:nvPr>
            </p:nvGraphicFramePr>
            <p:xfrm>
              <a:off x="-3590595" y="-4156112"/>
              <a:ext cx="53322331" cy="23528773"/>
            </p:xfrm>
            <a:graphic>
              <a:graphicData uri="http://schemas.microsoft.com/office/drawing/2017/model3d">
                <am3d:model3d r:embed="rId2">
                  <am3d:spPr>
                    <a:xfrm>
                      <a:off x="0" y="0"/>
                      <a:ext cx="53322331" cy="23528773"/>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x="-480011" ay="11883" az="-1669"/>
                    <am3d:postTrans dx="0" dy="0" dz="0"/>
                  </am3d:trans>
                  <am3d:raster rName="Office3DRenderer" rVer="16.0.8326">
                    <am3d:blip r:embed="rId3"/>
                  </am3d:raster>
                  <am3d:objViewport viewportSz="9945731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3"/>
              <a:stretch>
                <a:fillRect/>
              </a:stretch>
            </p:blipFill>
            <p:spPr>
              <a:xfrm>
                <a:off x="-3590595" y="-4156112"/>
                <a:ext cx="53322331" cy="23528773"/>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sp>
        <p:nvSpPr>
          <p:cNvPr id="6" name="Rectangle: Rounded Corners 5">
            <a:extLst>
              <a:ext uri="{FF2B5EF4-FFF2-40B4-BE49-F238E27FC236}">
                <a16:creationId xmlns:a16="http://schemas.microsoft.com/office/drawing/2014/main" id="{66F80F2C-8384-D579-D0BE-260A5616610D}"/>
              </a:ext>
            </a:extLst>
          </p:cNvPr>
          <p:cNvSpPr/>
          <p:nvPr/>
        </p:nvSpPr>
        <p:spPr>
          <a:xfrm>
            <a:off x="100280" y="1975263"/>
            <a:ext cx="4706595" cy="2700909"/>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941299" y="2156436"/>
            <a:ext cx="3024554" cy="461665"/>
          </a:xfrm>
          <a:prstGeom prst="rect">
            <a:avLst/>
          </a:prstGeom>
          <a:noFill/>
        </p:spPr>
        <p:txBody>
          <a:bodyPr wrap="square" rtlCol="0">
            <a:spAutoFit/>
          </a:bodyPr>
          <a:lstStyle/>
          <a:p>
            <a:pPr algn="ctr"/>
            <a:r>
              <a:rPr lang="en-US" sz="2400" b="1" dirty="0">
                <a:solidFill>
                  <a:srgbClr val="3D96A5"/>
                </a:solidFill>
                <a:latin typeface="Raleway" pitchFamily="2" charset="0"/>
              </a:rPr>
              <a:t>Smoke sensor</a:t>
            </a:r>
            <a:endParaRPr lang="en-US" sz="2400" b="1" dirty="0">
              <a:solidFill>
                <a:srgbClr val="3D96A5"/>
              </a:solidFill>
              <a:effectLst>
                <a:outerShdw blurRad="419100" sx="102000" sy="102000" algn="ctr" rotWithShape="0">
                  <a:schemeClr val="bg1">
                    <a:alpha val="40000"/>
                  </a:schemeClr>
                </a:outerShdw>
              </a:effectLst>
              <a:latin typeface="Raleway" pitchFamily="2" charset="0"/>
            </a:endParaRP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flipV="1">
            <a:off x="4806872" y="1347591"/>
            <a:ext cx="1980500" cy="867409"/>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479324" y="2629978"/>
            <a:ext cx="3948505"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Smoke detectors are essential safety equipment that identify smoke in interior spaces and act as early warning systems for possible fires.</a:t>
            </a:r>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04FD1CD5-304F-D34C-01D0-B40CED5D8184}"/>
                  </a:ext>
                </a:extLst>
              </p:cNvPr>
              <p:cNvGraphicFramePr>
                <a:graphicFrameLocks noChangeAspect="1"/>
              </p:cNvGraphicFramePr>
              <p:nvPr>
                <p:extLst>
                  <p:ext uri="{D42A27DB-BD31-4B8C-83A1-F6EECF244321}">
                    <p14:modId xmlns:p14="http://schemas.microsoft.com/office/powerpoint/2010/main" val="652661641"/>
                  </p:ext>
                </p:extLst>
              </p:nvPr>
            </p:nvGraphicFramePr>
            <p:xfrm>
              <a:off x="7083606" y="1103886"/>
              <a:ext cx="795472" cy="487411"/>
            </p:xfrm>
            <a:graphic>
              <a:graphicData uri="http://schemas.microsoft.com/office/drawing/2017/model3d">
                <am3d:model3d r:embed="rId4">
                  <am3d:spPr>
                    <a:xfrm>
                      <a:off x="0" y="0"/>
                      <a:ext cx="795472" cy="487411"/>
                    </a:xfrm>
                    <a:prstGeom prst="rect">
                      <a:avLst/>
                    </a:prstGeom>
                  </am3d:spPr>
                  <am3d:camera>
                    <am3d:pos x="0" y="0" z="68353672"/>
                    <am3d:up dx="0" dy="36000000" dz="0"/>
                    <am3d:lookAt x="0" y="0" z="0"/>
                    <am3d:perspective fov="2700000"/>
                  </am3d:camera>
                  <am3d:trans>
                    <am3d:meterPerModelUnit n="3576528" d="1000000"/>
                    <am3d:preTrans dx="0" dy="-6019268" dz="0"/>
                    <am3d:scale>
                      <am3d:sx n="1000000" d="1000000"/>
                      <am3d:sy n="1000000" d="1000000"/>
                      <am3d:sz n="1000000" d="1000000"/>
                    </am3d:scale>
                    <am3d:rot ax="9973867" ay="-2575529" az="568535"/>
                    <am3d:postTrans dx="0" dy="0" dz="0"/>
                  </am3d:trans>
                  <am3d:raster rName="Office3DRenderer" rVer="16.0.8326">
                    <am3d:blip r:embed="rId5"/>
                  </am3d:raster>
                  <am3d:objViewport viewportSz="11794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04FD1CD5-304F-D34C-01D0-B40CED5D8184}"/>
                  </a:ext>
                </a:extLst>
              </p:cNvPr>
              <p:cNvPicPr>
                <a:picLocks noGrp="1" noRot="1" noChangeAspect="1" noMove="1" noResize="1" noEditPoints="1" noAdjustHandles="1" noChangeArrowheads="1" noChangeShapeType="1" noCrop="1"/>
              </p:cNvPicPr>
              <p:nvPr/>
            </p:nvPicPr>
            <p:blipFill>
              <a:blip r:embed="rId5"/>
              <a:stretch>
                <a:fillRect/>
              </a:stretch>
            </p:blipFill>
            <p:spPr>
              <a:xfrm>
                <a:off x="7083606" y="1103886"/>
                <a:ext cx="795472" cy="487411"/>
              </a:xfrm>
              <a:prstGeom prst="rect">
                <a:avLst/>
              </a:prstGeom>
            </p:spPr>
          </p:pic>
        </mc:Fallback>
      </mc:AlternateContent>
      <p:pic>
        <p:nvPicPr>
          <p:cNvPr id="8" name="Picture 7" descr="A white machine with a red laser beam&#10;&#10;Description automatically generated">
            <a:extLst>
              <a:ext uri="{FF2B5EF4-FFF2-40B4-BE49-F238E27FC236}">
                <a16:creationId xmlns:a16="http://schemas.microsoft.com/office/drawing/2014/main" id="{C18506ED-FBD4-10FA-95A6-57FC3274AC1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9779737">
            <a:off x="17198146" y="10759163"/>
            <a:ext cx="9350898" cy="5259880"/>
          </a:xfrm>
          <a:prstGeom prst="rect">
            <a:avLst/>
          </a:prstGeom>
        </p:spPr>
      </p:pic>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FBAED110-23A7-2ACA-F5FB-89B33DA90CE6}"/>
                  </a:ext>
                </a:extLst>
              </p:cNvPr>
              <p:cNvGraphicFramePr>
                <a:graphicFrameLocks/>
              </p:cNvGraphicFramePr>
              <p:nvPr>
                <p:extLst>
                  <p:ext uri="{D42A27DB-BD31-4B8C-83A1-F6EECF244321}">
                    <p14:modId xmlns:p14="http://schemas.microsoft.com/office/powerpoint/2010/main" val="2663869512"/>
                  </p:ext>
                </p:extLst>
              </p:nvPr>
            </p:nvGraphicFramePr>
            <p:xfrm rot="60000">
              <a:off x="3558388" y="10339532"/>
              <a:ext cx="9159654" cy="7908988"/>
            </p:xfrm>
            <a:graphic>
              <a:graphicData uri="http://schemas.microsoft.com/office/drawing/2017/model3d">
                <am3d:model3d r:embed="rId7">
                  <am3d:spPr>
                    <a:xfrm rot="60000">
                      <a:off x="0" y="0"/>
                      <a:ext cx="9159654" cy="7908988"/>
                    </a:xfrm>
                    <a:prstGeom prst="rect">
                      <a:avLst/>
                    </a:prstGeom>
                  </am3d:spPr>
                  <am3d:camera>
                    <am3d:pos x="0" y="0" z="61176273"/>
                    <am3d:up dx="0" dy="36000000" dz="0"/>
                    <am3d:lookAt x="0" y="0" z="0"/>
                    <am3d:perspective fov="1800000"/>
                  </am3d:camera>
                  <am3d:trans>
                    <am3d:meterPerModelUnit n="2883" d="1000000"/>
                    <am3d:preTrans dx="1245834" dy="-2525626" dz="358886"/>
                    <am3d:scale>
                      <am3d:sx n="1000000" d="1000000"/>
                      <am3d:sy n="1000000" d="1000000"/>
                      <am3d:sz n="1000000" d="1000000"/>
                    </am3d:scale>
                    <am3d:rot ax="11220000" ay="20880000" az="10680000"/>
                    <am3d:postTrans dx="0" dy="0" dz="0"/>
                  </am3d:trans>
                  <am3d:raster rName="Office3DRenderer" rVer="16.0.8326">
                    <am3d:blip r:embed="rId8"/>
                  </am3d:raster>
                  <am3d:winViewport/>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FBAED110-23A7-2ACA-F5FB-89B33DA90CE6}"/>
                  </a:ext>
                </a:extLst>
              </p:cNvPr>
              <p:cNvPicPr>
                <a:picLocks noGrp="1" noRot="1" noChangeAspect="1" noMove="1" noResize="1" noEditPoints="1" noAdjustHandles="1" noChangeArrowheads="1" noChangeShapeType="1" noCrop="1"/>
              </p:cNvPicPr>
              <p:nvPr/>
            </p:nvPicPr>
            <p:blipFill>
              <a:blip r:embed="rId8"/>
              <a:stretch>
                <a:fillRect/>
              </a:stretch>
            </p:blipFill>
            <p:spPr>
              <a:xfrm rot="60000">
                <a:off x="3558388" y="10339532"/>
                <a:ext cx="9159654" cy="7908988"/>
              </a:xfrm>
              <a:prstGeom prst="rect">
                <a:avLst/>
              </a:prstGeom>
            </p:spPr>
          </p:pic>
        </mc:Fallback>
      </mc:AlternateContent>
    </p:spTree>
    <p:extLst>
      <p:ext uri="{BB962C8B-B14F-4D97-AF65-F5344CB8AC3E}">
        <p14:creationId xmlns:p14="http://schemas.microsoft.com/office/powerpoint/2010/main" val="25921045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4">
            <a:extLst>
              <a:ext uri="{FF2B5EF4-FFF2-40B4-BE49-F238E27FC236}">
                <a16:creationId xmlns:a16="http://schemas.microsoft.com/office/drawing/2014/main" id="{5CF839CD-F7E0-A244-70B9-B50B30A2AA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2737264" y="-16725557"/>
            <a:ext cx="18065027" cy="21558058"/>
          </a:xfrm>
          <a:prstGeom prst="rect">
            <a:avLst/>
          </a:prstGeom>
        </p:spPr>
      </p:pic>
      <p:sp>
        <p:nvSpPr>
          <p:cNvPr id="14" name="Rectangle 13">
            <a:extLst>
              <a:ext uri="{FF2B5EF4-FFF2-40B4-BE49-F238E27FC236}">
                <a16:creationId xmlns:a16="http://schemas.microsoft.com/office/drawing/2014/main" id="{BCD1D1B3-8C60-9D77-C992-2DCCA92405B1}"/>
              </a:ext>
            </a:extLst>
          </p:cNvPr>
          <p:cNvSpPr/>
          <p:nvPr/>
        </p:nvSpPr>
        <p:spPr>
          <a:xfrm>
            <a:off x="-355600" y="3889093"/>
            <a:ext cx="12547601" cy="2982537"/>
          </a:xfrm>
          <a:prstGeom prst="rect">
            <a:avLst/>
          </a:prstGeom>
          <a:solidFill>
            <a:srgbClr val="86868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noChangeAspect="1"/>
              </p:cNvGraphicFramePr>
              <p:nvPr>
                <p:extLst>
                  <p:ext uri="{D42A27DB-BD31-4B8C-83A1-F6EECF244321}">
                    <p14:modId xmlns:p14="http://schemas.microsoft.com/office/powerpoint/2010/main" val="3599459599"/>
                  </p:ext>
                </p:extLst>
              </p:nvPr>
            </p:nvGraphicFramePr>
            <p:xfrm>
              <a:off x="-8521477" y="-11516892"/>
              <a:ext cx="38782356" cy="21658747"/>
            </p:xfrm>
            <a:graphic>
              <a:graphicData uri="http://schemas.microsoft.com/office/drawing/2017/model3d">
                <am3d:model3d r:embed="rId4">
                  <am3d:spPr>
                    <a:xfrm>
                      <a:off x="0" y="0"/>
                      <a:ext cx="38782356" cy="21658747"/>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x="1765929" ay="682148" az="380784"/>
                    <am3d:postTrans dx="0" dy="0" dz="0"/>
                  </am3d:trans>
                  <am3d:raster rName="Office3DRenderer" rVer="16.0.8326">
                    <am3d:blip r:embed="rId5"/>
                  </am3d:raster>
                  <am3d:objViewport viewportSz="642607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5"/>
              <a:stretch>
                <a:fillRect/>
              </a:stretch>
            </p:blipFill>
            <p:spPr>
              <a:xfrm>
                <a:off x="-8521477" y="-11516892"/>
                <a:ext cx="38782356" cy="21658747"/>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sp>
        <p:nvSpPr>
          <p:cNvPr id="6" name="Rectangle: Rounded Corners 5">
            <a:extLst>
              <a:ext uri="{FF2B5EF4-FFF2-40B4-BE49-F238E27FC236}">
                <a16:creationId xmlns:a16="http://schemas.microsoft.com/office/drawing/2014/main" id="{66F80F2C-8384-D579-D0BE-260A5616610D}"/>
              </a:ext>
            </a:extLst>
          </p:cNvPr>
          <p:cNvSpPr/>
          <p:nvPr/>
        </p:nvSpPr>
        <p:spPr>
          <a:xfrm>
            <a:off x="879162" y="2629978"/>
            <a:ext cx="4706595" cy="3192088"/>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1720181" y="2788344"/>
            <a:ext cx="3024554" cy="461665"/>
          </a:xfrm>
          <a:prstGeom prst="rect">
            <a:avLst/>
          </a:prstGeom>
          <a:noFill/>
        </p:spPr>
        <p:txBody>
          <a:bodyPr wrap="square" rtlCol="0">
            <a:spAutoFit/>
          </a:bodyPr>
          <a:lstStyle/>
          <a:p>
            <a:pPr algn="ctr"/>
            <a:r>
              <a:rPr lang="en-US" sz="2400" b="1" dirty="0">
                <a:solidFill>
                  <a:srgbClr val="3D96A5"/>
                </a:solidFill>
                <a:latin typeface="Raleway" pitchFamily="2" charset="0"/>
              </a:rPr>
              <a:t>Laser Security</a:t>
            </a:r>
            <a:endParaRPr lang="en-US" sz="2400" b="1" dirty="0">
              <a:solidFill>
                <a:srgbClr val="3D96A5"/>
              </a:solidFill>
              <a:effectLst>
                <a:outerShdw blurRad="419100" sx="102000" sy="102000" algn="ctr" rotWithShape="0">
                  <a:schemeClr val="bg1">
                    <a:alpha val="40000"/>
                  </a:schemeClr>
                </a:outerShdw>
              </a:effectLst>
              <a:latin typeface="Raleway" pitchFamily="2" charset="0"/>
            </a:endParaRP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a:off x="5585754" y="2965647"/>
            <a:ext cx="2632271" cy="1421377"/>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1098591" y="3263640"/>
            <a:ext cx="4267733"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For the safe and dependable protection of property and valuables, laser security systems are a great option. They function by directing laser beams into pre-designated locations, forming an invisible barrier.</a:t>
            </a:r>
          </a:p>
        </p:txBody>
      </p:sp>
      <p:pic>
        <p:nvPicPr>
          <p:cNvPr id="10" name="Picture 9" descr="A white machine with a red laser beam&#10;&#10;Description automatically generated">
            <a:extLst>
              <a:ext uri="{FF2B5EF4-FFF2-40B4-BE49-F238E27FC236}">
                <a16:creationId xmlns:a16="http://schemas.microsoft.com/office/drawing/2014/main" id="{34ECABAC-D513-CE16-B300-77B5E57271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9653078">
            <a:off x="4729116" y="2737931"/>
            <a:ext cx="9857700" cy="5544956"/>
          </a:xfrm>
          <a:prstGeom prst="rect">
            <a:avLst/>
          </a:prstGeom>
        </p:spPr>
      </p:pic>
      <mc:AlternateContent xmlns:mc="http://schemas.openxmlformats.org/markup-compatibility/2006">
        <mc:Choice xmlns:am3d="http://schemas.microsoft.com/office/drawing/2017/model3d" Requires="am3d">
          <p:graphicFrame>
            <p:nvGraphicFramePr>
              <p:cNvPr id="15" name="3D Model 14">
                <a:extLst>
                  <a:ext uri="{FF2B5EF4-FFF2-40B4-BE49-F238E27FC236}">
                    <a16:creationId xmlns:a16="http://schemas.microsoft.com/office/drawing/2014/main" id="{E8EA820C-8AEC-6CF9-83DD-BCBFF4D83418}"/>
                  </a:ext>
                </a:extLst>
              </p:cNvPr>
              <p:cNvGraphicFramePr>
                <a:graphicFrameLocks noChangeAspect="1"/>
              </p:cNvGraphicFramePr>
              <p:nvPr>
                <p:extLst>
                  <p:ext uri="{D42A27DB-BD31-4B8C-83A1-F6EECF244321}">
                    <p14:modId xmlns:p14="http://schemas.microsoft.com/office/powerpoint/2010/main" val="1203444179"/>
                  </p:ext>
                </p:extLst>
              </p:nvPr>
            </p:nvGraphicFramePr>
            <p:xfrm>
              <a:off x="1098591" y="-2570306"/>
              <a:ext cx="875107" cy="551698"/>
            </p:xfrm>
            <a:graphic>
              <a:graphicData uri="http://schemas.microsoft.com/office/drawing/2017/model3d">
                <am3d:model3d r:embed="rId7">
                  <am3d:spPr>
                    <a:xfrm>
                      <a:off x="0" y="0"/>
                      <a:ext cx="875107" cy="551698"/>
                    </a:xfrm>
                    <a:prstGeom prst="rect">
                      <a:avLst/>
                    </a:prstGeom>
                  </am3d:spPr>
                  <am3d:camera>
                    <am3d:pos x="0" y="0" z="68353672"/>
                    <am3d:up dx="0" dy="36000000" dz="0"/>
                    <am3d:lookAt x="0" y="0" z="0"/>
                    <am3d:perspective fov="2700000"/>
                  </am3d:camera>
                  <am3d:trans>
                    <am3d:meterPerModelUnit n="3576528" d="1000000"/>
                    <am3d:preTrans dx="0" dy="-6019268" dz="0"/>
                    <am3d:scale>
                      <am3d:sx n="1000000" d="1000000"/>
                      <am3d:sy n="1000000" d="1000000"/>
                      <am3d:sz n="1000000" d="1000000"/>
                    </am3d:scale>
                    <am3d:rot ax="9973867" ay="-2575529" az="568535"/>
                    <am3d:postTrans dx="0" dy="0" dz="0"/>
                  </am3d:trans>
                  <am3d:raster rName="Office3DRenderer" rVer="16.0.8326">
                    <am3d:blip r:embed="rId8"/>
                  </am3d:raster>
                  <am3d:objViewport viewportSz="11794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a:extLst>
                  <a:ext uri="{FF2B5EF4-FFF2-40B4-BE49-F238E27FC236}">
                    <a16:creationId xmlns:a16="http://schemas.microsoft.com/office/drawing/2014/main" id="{E8EA820C-8AEC-6CF9-83DD-BCBFF4D83418}"/>
                  </a:ext>
                </a:extLst>
              </p:cNvPr>
              <p:cNvPicPr>
                <a:picLocks noGrp="1" noRot="1" noChangeAspect="1" noMove="1" noResize="1" noEditPoints="1" noAdjustHandles="1" noChangeArrowheads="1" noChangeShapeType="1" noCrop="1"/>
              </p:cNvPicPr>
              <p:nvPr/>
            </p:nvPicPr>
            <p:blipFill>
              <a:blip r:embed="rId8"/>
              <a:stretch>
                <a:fillRect/>
              </a:stretch>
            </p:blipFill>
            <p:spPr>
              <a:xfrm>
                <a:off x="1098591" y="-2570306"/>
                <a:ext cx="875107" cy="55169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360617CE-937E-D7A3-4E0F-585166AE0A3F}"/>
                  </a:ext>
                </a:extLst>
              </p:cNvPr>
              <p:cNvGraphicFramePr>
                <a:graphicFrameLocks noChangeAspect="1"/>
              </p:cNvGraphicFramePr>
              <p:nvPr>
                <p:extLst>
                  <p:ext uri="{D42A27DB-BD31-4B8C-83A1-F6EECF244321}">
                    <p14:modId xmlns:p14="http://schemas.microsoft.com/office/powerpoint/2010/main" val="1128218711"/>
                  </p:ext>
                </p:extLst>
              </p:nvPr>
            </p:nvGraphicFramePr>
            <p:xfrm>
              <a:off x="7139906" y="8981813"/>
              <a:ext cx="4034421" cy="4804690"/>
            </p:xfrm>
            <a:graphic>
              <a:graphicData uri="http://schemas.microsoft.com/office/drawing/2017/model3d">
                <am3d:model3d r:embed="rId9">
                  <am3d:spPr>
                    <a:xfrm>
                      <a:off x="0" y="0"/>
                      <a:ext cx="4034421" cy="4804690"/>
                    </a:xfrm>
                    <a:prstGeom prst="rect">
                      <a:avLst/>
                    </a:prstGeom>
                  </am3d:spPr>
                  <am3d:camera>
                    <am3d:pos x="0" y="0" z="71895445"/>
                    <am3d:up dx="0" dy="36000000" dz="0"/>
                    <am3d:lookAt x="0" y="0" z="0"/>
                    <am3d:perspective fov="2700000"/>
                  </am3d:camera>
                  <am3d:trans>
                    <am3d:meterPerModelUnit n="389802" d="1000000"/>
                    <am3d:preTrans dx="0" dy="-16607673" dz="0"/>
                    <am3d:scale>
                      <am3d:sx n="1000000" d="1000000"/>
                      <am3d:sy n="1000000" d="1000000"/>
                      <am3d:sz n="1000000" d="1000000"/>
                    </am3d:scale>
                    <am3d:rot ax="4703282" ay="318884" az="1455798"/>
                    <am3d:postTrans dx="0" dy="0" dz="0"/>
                  </am3d:trans>
                  <am3d:raster rName="Office3DRenderer" rVer="16.0.8326">
                    <am3d:blip r:embed="rId10"/>
                  </am3d:raster>
                  <am3d:objViewport viewportSz="53997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360617CE-937E-D7A3-4E0F-585166AE0A3F}"/>
                  </a:ext>
                </a:extLst>
              </p:cNvPr>
              <p:cNvPicPr>
                <a:picLocks noGrp="1" noRot="1" noChangeAspect="1" noMove="1" noResize="1" noEditPoints="1" noAdjustHandles="1" noChangeArrowheads="1" noChangeShapeType="1" noCrop="1"/>
              </p:cNvPicPr>
              <p:nvPr/>
            </p:nvPicPr>
            <p:blipFill>
              <a:blip r:embed="rId10"/>
              <a:stretch>
                <a:fillRect/>
              </a:stretch>
            </p:blipFill>
            <p:spPr>
              <a:xfrm>
                <a:off x="7139906" y="8981813"/>
                <a:ext cx="4034421" cy="4804690"/>
              </a:xfrm>
              <a:prstGeom prst="rect">
                <a:avLst/>
              </a:prstGeom>
            </p:spPr>
          </p:pic>
        </mc:Fallback>
      </mc:AlternateContent>
    </p:spTree>
    <p:extLst>
      <p:ext uri="{BB962C8B-B14F-4D97-AF65-F5344CB8AC3E}">
        <p14:creationId xmlns:p14="http://schemas.microsoft.com/office/powerpoint/2010/main" val="2841986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CD1D1B3-8C60-9D77-C992-2DCCA92405B1}"/>
              </a:ext>
            </a:extLst>
          </p:cNvPr>
          <p:cNvSpPr/>
          <p:nvPr/>
        </p:nvSpPr>
        <p:spPr>
          <a:xfrm>
            <a:off x="-132081" y="4323553"/>
            <a:ext cx="12456160" cy="2580640"/>
          </a:xfrm>
          <a:prstGeom prst="rect">
            <a:avLst/>
          </a:prstGeom>
          <a:solidFill>
            <a:srgbClr val="86868C"/>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4">
            <a:extLst>
              <a:ext uri="{FF2B5EF4-FFF2-40B4-BE49-F238E27FC236}">
                <a16:creationId xmlns:a16="http://schemas.microsoft.com/office/drawing/2014/main" id="{D32F2206-4565-003B-FA3C-DB5EEB2F6C8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8459954" y="-10397067"/>
            <a:ext cx="18065027" cy="21558058"/>
          </a:xfrm>
          <a:prstGeom prst="rect">
            <a:avLst/>
          </a:prstGeom>
        </p:spPr>
      </p:pic>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07D7B30-65DA-C5D8-30F0-F02F544B8CCD}"/>
                  </a:ext>
                </a:extLst>
              </p:cNvPr>
              <p:cNvGraphicFramePr>
                <a:graphicFrameLocks noChangeAspect="1"/>
              </p:cNvGraphicFramePr>
              <p:nvPr>
                <p:extLst>
                  <p:ext uri="{D42A27DB-BD31-4B8C-83A1-F6EECF244321}">
                    <p14:modId xmlns:p14="http://schemas.microsoft.com/office/powerpoint/2010/main" val="2198094973"/>
                  </p:ext>
                </p:extLst>
              </p:nvPr>
            </p:nvGraphicFramePr>
            <p:xfrm>
              <a:off x="-20217605" y="-12688847"/>
              <a:ext cx="29682932" cy="20771777"/>
            </p:xfrm>
            <a:graphic>
              <a:graphicData uri="http://schemas.microsoft.com/office/drawing/2017/model3d">
                <am3d:model3d r:embed="rId4">
                  <am3d:spPr>
                    <a:xfrm>
                      <a:off x="0" y="0"/>
                      <a:ext cx="29682932" cy="20771777"/>
                    </a:xfrm>
                    <a:prstGeom prst="rect">
                      <a:avLst/>
                    </a:prstGeom>
                  </am3d:spPr>
                  <am3d:camera>
                    <am3d:pos x="0" y="0" z="67076670"/>
                    <am3d:up dx="0" dy="36000000" dz="0"/>
                    <am3d:lookAt x="0" y="0" z="0"/>
                    <am3d:perspective fov="2700000"/>
                  </am3d:camera>
                  <am3d:trans>
                    <am3d:meterPerModelUnit n="45" d="1000000"/>
                    <am3d:preTrans dx="-70" dy="-5827976" dz="-70"/>
                    <am3d:scale>
                      <am3d:sx n="1000000" d="1000000"/>
                      <am3d:sy n="1000000" d="1000000"/>
                      <am3d:sz n="1000000" d="1000000"/>
                    </am3d:scale>
                    <am3d:rot ax="1195388" ay="4029767" az="1108259"/>
                    <am3d:postTrans dx="0" dy="0" dz="0"/>
                  </am3d:trans>
                  <am3d:raster rName="Office3DRenderer" rVer="16.0.8326">
                    <am3d:blip r:embed="rId5"/>
                  </am3d:raster>
                  <am3d:objViewport viewportSz="642607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07D7B30-65DA-C5D8-30F0-F02F544B8CCD}"/>
                  </a:ext>
                </a:extLst>
              </p:cNvPr>
              <p:cNvPicPr>
                <a:picLocks noGrp="1" noRot="1" noChangeAspect="1" noMove="1" noResize="1" noEditPoints="1" noAdjustHandles="1" noChangeArrowheads="1" noChangeShapeType="1" noCrop="1"/>
              </p:cNvPicPr>
              <p:nvPr/>
            </p:nvPicPr>
            <p:blipFill>
              <a:blip r:embed="rId5"/>
              <a:stretch>
                <a:fillRect/>
              </a:stretch>
            </p:blipFill>
            <p:spPr>
              <a:xfrm>
                <a:off x="-20217605" y="-12688847"/>
                <a:ext cx="29682932" cy="20771777"/>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pic>
        <p:nvPicPr>
          <p:cNvPr id="10" name="Picture 9" descr="A white machine with a red laser beam&#10;&#10;Description automatically generated">
            <a:extLst>
              <a:ext uri="{FF2B5EF4-FFF2-40B4-BE49-F238E27FC236}">
                <a16:creationId xmlns:a16="http://schemas.microsoft.com/office/drawing/2014/main" id="{34ECABAC-D513-CE16-B300-77B5E572716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9779737">
            <a:off x="6692101" y="6181283"/>
            <a:ext cx="9350898" cy="5259880"/>
          </a:xfrm>
          <a:prstGeom prst="rect">
            <a:avLst/>
          </a:prstGeom>
        </p:spPr>
      </p:pic>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EB1699FF-58FD-A006-6657-D2117305982F}"/>
                  </a:ext>
                </a:extLst>
              </p:cNvPr>
              <p:cNvGraphicFramePr>
                <a:graphicFrameLocks noChangeAspect="1"/>
              </p:cNvGraphicFramePr>
              <p:nvPr>
                <p:extLst>
                  <p:ext uri="{D42A27DB-BD31-4B8C-83A1-F6EECF244321}">
                    <p14:modId xmlns:p14="http://schemas.microsoft.com/office/powerpoint/2010/main" val="700502745"/>
                  </p:ext>
                </p:extLst>
              </p:nvPr>
            </p:nvGraphicFramePr>
            <p:xfrm>
              <a:off x="6955519" y="994873"/>
              <a:ext cx="3767356" cy="4868251"/>
            </p:xfrm>
            <a:graphic>
              <a:graphicData uri="http://schemas.microsoft.com/office/drawing/2017/model3d">
                <am3d:model3d r:embed="rId7">
                  <am3d:spPr>
                    <a:xfrm>
                      <a:off x="0" y="0"/>
                      <a:ext cx="3767356" cy="4868251"/>
                    </a:xfrm>
                    <a:prstGeom prst="rect">
                      <a:avLst/>
                    </a:prstGeom>
                  </am3d:spPr>
                  <am3d:camera>
                    <am3d:pos x="0" y="0" z="71895445"/>
                    <am3d:up dx="0" dy="36000000" dz="0"/>
                    <am3d:lookAt x="0" y="0" z="0"/>
                    <am3d:perspective fov="2700000"/>
                  </am3d:camera>
                  <am3d:trans>
                    <am3d:meterPerModelUnit n="389802" d="1000000"/>
                    <am3d:preTrans dx="0" dy="-16607673" dz="0"/>
                    <am3d:scale>
                      <am3d:sx n="1000000" d="1000000"/>
                      <am3d:sy n="1000000" d="1000000"/>
                      <am3d:sz n="1000000" d="1000000"/>
                    </am3d:scale>
                    <am3d:rot ax="1234974" ay="1748400" az="621773"/>
                    <am3d:postTrans dx="0" dy="0" dz="0"/>
                  </am3d:trans>
                  <am3d:raster rName="Office3DRenderer" rVer="16.0.8326">
                    <am3d:blip r:embed="rId8"/>
                  </am3d:raster>
                  <am3d:objViewport viewportSz="539973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EB1699FF-58FD-A006-6657-D2117305982F}"/>
                  </a:ext>
                </a:extLst>
              </p:cNvPr>
              <p:cNvPicPr>
                <a:picLocks noGrp="1" noRot="1" noChangeAspect="1" noMove="1" noResize="1" noEditPoints="1" noAdjustHandles="1" noChangeArrowheads="1" noChangeShapeType="1" noCrop="1"/>
              </p:cNvPicPr>
              <p:nvPr/>
            </p:nvPicPr>
            <p:blipFill>
              <a:blip r:embed="rId8"/>
              <a:stretch>
                <a:fillRect/>
              </a:stretch>
            </p:blipFill>
            <p:spPr>
              <a:xfrm>
                <a:off x="6955519" y="994873"/>
                <a:ext cx="3767356" cy="4868251"/>
              </a:xfrm>
              <a:prstGeom prst="rect">
                <a:avLst/>
              </a:prstGeom>
            </p:spPr>
          </p:pic>
        </mc:Fallback>
      </mc:AlternateContent>
    </p:spTree>
    <p:extLst>
      <p:ext uri="{BB962C8B-B14F-4D97-AF65-F5344CB8AC3E}">
        <p14:creationId xmlns:p14="http://schemas.microsoft.com/office/powerpoint/2010/main" val="2266344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28D38ED-39B7-FC76-4DF1-E1EA97C02F74}"/>
              </a:ext>
            </a:extLst>
          </p:cNvPr>
          <p:cNvSpPr/>
          <p:nvPr/>
        </p:nvSpPr>
        <p:spPr>
          <a:xfrm>
            <a:off x="-132081" y="4323553"/>
            <a:ext cx="12456160" cy="2580640"/>
          </a:xfrm>
          <a:prstGeom prst="rect">
            <a:avLst/>
          </a:prstGeom>
          <a:solidFill>
            <a:srgbClr val="86868C"/>
          </a:solidFill>
          <a:ln>
            <a:noFill/>
          </a:ln>
          <a:effectLst>
            <a:softEdge rad="3175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4">
            <a:extLst>
              <a:ext uri="{FF2B5EF4-FFF2-40B4-BE49-F238E27FC236}">
                <a16:creationId xmlns:a16="http://schemas.microsoft.com/office/drawing/2014/main" id="{985CCD93-E205-F2A4-7089-DD5A0D9A971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8459954" y="-10397067"/>
            <a:ext cx="18065027" cy="21558058"/>
          </a:xfrm>
          <a:prstGeom prst="rect">
            <a:avLst/>
          </a:prstGeom>
        </p:spPr>
      </p:pic>
      <p:sp>
        <p:nvSpPr>
          <p:cNvPr id="6" name="Rectangle: Rounded Corners 5">
            <a:extLst>
              <a:ext uri="{FF2B5EF4-FFF2-40B4-BE49-F238E27FC236}">
                <a16:creationId xmlns:a16="http://schemas.microsoft.com/office/drawing/2014/main" id="{66F80F2C-8384-D579-D0BE-260A5616610D}"/>
              </a:ext>
            </a:extLst>
          </p:cNvPr>
          <p:cNvSpPr/>
          <p:nvPr/>
        </p:nvSpPr>
        <p:spPr>
          <a:xfrm>
            <a:off x="2123441" y="1311646"/>
            <a:ext cx="3830320" cy="2874274"/>
          </a:xfrm>
          <a:prstGeom prst="roundRect">
            <a:avLst/>
          </a:prstGeom>
          <a:solidFill>
            <a:schemeClr val="bg1">
              <a:lumMod val="9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400" dirty="0">
              <a:solidFill>
                <a:schemeClr val="bg2">
                  <a:lumMod val="25000"/>
                </a:schemeClr>
              </a:solidFill>
            </a:endParaRPr>
          </a:p>
        </p:txBody>
      </p:sp>
      <p:sp>
        <p:nvSpPr>
          <p:cNvPr id="4" name="TextBox 3">
            <a:extLst>
              <a:ext uri="{FF2B5EF4-FFF2-40B4-BE49-F238E27FC236}">
                <a16:creationId xmlns:a16="http://schemas.microsoft.com/office/drawing/2014/main" id="{1C5496D3-A663-C10B-BC4B-56B3AC74C979}"/>
              </a:ext>
            </a:extLst>
          </p:cNvPr>
          <p:cNvSpPr txBox="1"/>
          <p:nvPr/>
        </p:nvSpPr>
        <p:spPr>
          <a:xfrm>
            <a:off x="2579200" y="1486074"/>
            <a:ext cx="3024554" cy="461665"/>
          </a:xfrm>
          <a:prstGeom prst="rect">
            <a:avLst/>
          </a:prstGeom>
          <a:noFill/>
        </p:spPr>
        <p:txBody>
          <a:bodyPr wrap="square" rtlCol="0">
            <a:spAutoFit/>
          </a:bodyPr>
          <a:lstStyle/>
          <a:p>
            <a:pPr algn="ctr"/>
            <a:r>
              <a:rPr lang="en-US" sz="2400" b="1" dirty="0">
                <a:solidFill>
                  <a:srgbClr val="3D96A5"/>
                </a:solidFill>
                <a:effectLst>
                  <a:outerShdw blurRad="419100" sx="102000" sy="102000" algn="ctr" rotWithShape="0">
                    <a:schemeClr val="bg1">
                      <a:alpha val="40000"/>
                    </a:schemeClr>
                  </a:outerShdw>
                </a:effectLst>
                <a:latin typeface="Raleway" pitchFamily="2" charset="0"/>
              </a:rPr>
              <a:t>Elevator</a:t>
            </a:r>
          </a:p>
        </p:txBody>
      </p:sp>
      <p:cxnSp>
        <p:nvCxnSpPr>
          <p:cNvPr id="11" name="Connector: Curved 10">
            <a:extLst>
              <a:ext uri="{FF2B5EF4-FFF2-40B4-BE49-F238E27FC236}">
                <a16:creationId xmlns:a16="http://schemas.microsoft.com/office/drawing/2014/main" id="{4EAC176F-A327-A1F6-2523-55A1302A4398}"/>
              </a:ext>
            </a:extLst>
          </p:cNvPr>
          <p:cNvCxnSpPr>
            <a:cxnSpLocks/>
          </p:cNvCxnSpPr>
          <p:nvPr/>
        </p:nvCxnSpPr>
        <p:spPr>
          <a:xfrm>
            <a:off x="6170077" y="1402080"/>
            <a:ext cx="751341" cy="521014"/>
          </a:xfrm>
          <a:prstGeom prst="curvedConnector3">
            <a:avLst>
              <a:gd name="adj1" fmla="val 50000"/>
            </a:avLst>
          </a:prstGeom>
          <a:ln w="34925" cap="flat" cmpd="sng" algn="ctr">
            <a:solidFill>
              <a:srgbClr val="3D96A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23" name="Rectangle 5">
            <a:extLst>
              <a:ext uri="{FF2B5EF4-FFF2-40B4-BE49-F238E27FC236}">
                <a16:creationId xmlns:a16="http://schemas.microsoft.com/office/drawing/2014/main" id="{9B7DA183-43E8-C97C-79C9-627CBA5B5446}"/>
              </a:ext>
            </a:extLst>
          </p:cNvPr>
          <p:cNvSpPr>
            <a:spLocks noChangeArrowheads="1"/>
          </p:cNvSpPr>
          <p:nvPr/>
        </p:nvSpPr>
        <p:spPr bwMode="auto">
          <a:xfrm>
            <a:off x="2579200" y="2122167"/>
            <a:ext cx="3250217"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bg2">
                    <a:lumMod val="25000"/>
                  </a:schemeClr>
                </a:solidFill>
                <a:effectLst/>
                <a:latin typeface="Raleway" pitchFamily="2" charset="0"/>
              </a:rPr>
              <a:t>For those looking to improve accessibility and mobility in their homes, home elevators are an excellent choice.</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49F1C27B-06DA-5F56-65FB-36EC150044BE}"/>
                  </a:ext>
                </a:extLst>
              </p:cNvPr>
              <p:cNvGraphicFramePr>
                <a:graphicFrameLocks noChangeAspect="1"/>
              </p:cNvGraphicFramePr>
              <p:nvPr>
                <p:extLst>
                  <p:ext uri="{D42A27DB-BD31-4B8C-83A1-F6EECF244321}">
                    <p14:modId xmlns:p14="http://schemas.microsoft.com/office/powerpoint/2010/main" val="2890157858"/>
                  </p:ext>
                </p:extLst>
              </p:nvPr>
            </p:nvGraphicFramePr>
            <p:xfrm>
              <a:off x="7072617" y="1408305"/>
              <a:ext cx="3533160" cy="4041387"/>
            </p:xfrm>
            <a:graphic>
              <a:graphicData uri="http://schemas.microsoft.com/office/drawing/2017/model3d">
                <am3d:model3d r:embed="rId4">
                  <am3d:spPr>
                    <a:xfrm>
                      <a:off x="0" y="0"/>
                      <a:ext cx="3533160" cy="4041387"/>
                    </a:xfrm>
                    <a:prstGeom prst="rect">
                      <a:avLst/>
                    </a:prstGeom>
                  </am3d:spPr>
                  <am3d:camera>
                    <am3d:pos x="0" y="0" z="71895445"/>
                    <am3d:up dx="0" dy="36000000" dz="0"/>
                    <am3d:lookAt x="0" y="0" z="0"/>
                    <am3d:perspective fov="2700000"/>
                  </am3d:camera>
                  <am3d:trans>
                    <am3d:meterPerModelUnit n="389802" d="1000000"/>
                    <am3d:preTrans dx="0" dy="-16607673" dz="0"/>
                    <am3d:scale>
                      <am3d:sx n="1000000" d="1000000"/>
                      <am3d:sy n="1000000" d="1000000"/>
                      <am3d:sz n="1000000" d="1000000"/>
                    </am3d:scale>
                    <am3d:rot ax="-214211" ay="-1215231" az="74245"/>
                    <am3d:postTrans dx="0" dy="0" dz="0"/>
                  </am3d:trans>
                  <am3d:raster rName="Office3DRenderer" rVer="16.0.8326">
                    <am3d:blip r:embed="rId5"/>
                  </am3d:raster>
                  <am3d:objViewport viewportSz="539973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49F1C27B-06DA-5F56-65FB-36EC150044BE}"/>
                  </a:ext>
                </a:extLst>
              </p:cNvPr>
              <p:cNvPicPr>
                <a:picLocks noGrp="1" noRot="1" noChangeAspect="1" noMove="1" noResize="1" noEditPoints="1" noAdjustHandles="1" noChangeArrowheads="1" noChangeShapeType="1" noCrop="1"/>
              </p:cNvPicPr>
              <p:nvPr/>
            </p:nvPicPr>
            <p:blipFill>
              <a:blip r:embed="rId5"/>
              <a:stretch>
                <a:fillRect/>
              </a:stretch>
            </p:blipFill>
            <p:spPr>
              <a:xfrm>
                <a:off x="7072617" y="1408305"/>
                <a:ext cx="3533160" cy="4041387"/>
              </a:xfrm>
              <a:prstGeom prst="rect">
                <a:avLst/>
              </a:prstGeom>
            </p:spPr>
          </p:pic>
        </mc:Fallback>
      </mc:AlternateContent>
      <p:sp>
        <p:nvSpPr>
          <p:cNvPr id="2" name="TextBox 1">
            <a:extLst>
              <a:ext uri="{FF2B5EF4-FFF2-40B4-BE49-F238E27FC236}">
                <a16:creationId xmlns:a16="http://schemas.microsoft.com/office/drawing/2014/main" id="{0EEAD3B6-F696-254D-B29E-D1613FD959F2}"/>
              </a:ext>
            </a:extLst>
          </p:cNvPr>
          <p:cNvSpPr txBox="1"/>
          <p:nvPr/>
        </p:nvSpPr>
        <p:spPr>
          <a:xfrm>
            <a:off x="9157117" y="381962"/>
            <a:ext cx="2560321" cy="523220"/>
          </a:xfrm>
          <a:prstGeom prst="rect">
            <a:avLst/>
          </a:prstGeom>
          <a:noFill/>
        </p:spPr>
        <p:txBody>
          <a:bodyPr wrap="square" rtlCol="0">
            <a:spAutoFit/>
          </a:bodyPr>
          <a:lstStyle/>
          <a:p>
            <a:pPr algn="ctr"/>
            <a:r>
              <a:rPr lang="en-US" sz="2800" b="1" dirty="0">
                <a:solidFill>
                  <a:srgbClr val="3D96A5"/>
                </a:solidFill>
                <a:effectLst>
                  <a:outerShdw blurRad="444500" sx="102000" sy="102000" algn="ctr" rotWithShape="0">
                    <a:schemeClr val="bg1">
                      <a:alpha val="40000"/>
                    </a:schemeClr>
                  </a:outerShdw>
                </a:effectLst>
                <a:latin typeface="Raleway" pitchFamily="2" charset="0"/>
              </a:rPr>
              <a:t>SMART</a:t>
            </a:r>
            <a:r>
              <a:rPr lang="en-US" sz="2800" b="1" dirty="0">
                <a:solidFill>
                  <a:schemeClr val="bg2">
                    <a:lumMod val="25000"/>
                  </a:schemeClr>
                </a:solidFill>
                <a:effectLst>
                  <a:outerShdw blurRad="444500" sx="102000" sy="102000" algn="ctr" rotWithShape="0">
                    <a:schemeClr val="bg1">
                      <a:alpha val="40000"/>
                    </a:schemeClr>
                  </a:outerShdw>
                </a:effectLst>
                <a:latin typeface="Raleway" pitchFamily="2" charset="0"/>
              </a:rPr>
              <a:t> HOME</a:t>
            </a:r>
          </a:p>
        </p:txBody>
      </p:sp>
    </p:spTree>
    <p:extLst>
      <p:ext uri="{BB962C8B-B14F-4D97-AF65-F5344CB8AC3E}">
        <p14:creationId xmlns:p14="http://schemas.microsoft.com/office/powerpoint/2010/main" val="651380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974</TotalTime>
  <Words>199</Words>
  <Application>Microsoft Office PowerPoint</Application>
  <PresentationFormat>Widescreen</PresentationFormat>
  <Paragraphs>22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Seif Heggy</dc:creator>
  <cp:lastModifiedBy>Seif Heggy</cp:lastModifiedBy>
  <cp:revision>10</cp:revision>
  <dcterms:created xsi:type="dcterms:W3CDTF">2024-03-19T03:40:58Z</dcterms:created>
  <dcterms:modified xsi:type="dcterms:W3CDTF">2024-03-22T16:08:28Z</dcterms:modified>
</cp:coreProperties>
</file>

<file path=docProps/thumbnail.jpeg>
</file>